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337" r:id="rId5"/>
    <p:sldId id="351" r:id="rId6"/>
    <p:sldId id="409" r:id="rId7"/>
    <p:sldId id="410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4" r:id="rId30"/>
    <p:sldId id="433" r:id="rId31"/>
    <p:sldId id="441" r:id="rId32"/>
    <p:sldId id="435" r:id="rId33"/>
    <p:sldId id="436" r:id="rId34"/>
    <p:sldId id="437" r:id="rId35"/>
    <p:sldId id="438" r:id="rId36"/>
    <p:sldId id="439" r:id="rId37"/>
    <p:sldId id="440" r:id="rId38"/>
    <p:sldId id="307" r:id="rId39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292"/>
          </p14:sldIdLst>
        </p14:section>
        <p14:section name="P1" id="{54AD71F3-046B-4AA2-9CC9-3D6E302ED0FA}">
          <p14:sldIdLst>
            <p14:sldId id="293"/>
            <p14:sldId id="337"/>
            <p14:sldId id="351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1"/>
            <p14:sldId id="422"/>
          </p14:sldIdLst>
        </p14:section>
        <p14:section name="P2" id="{0525A52E-7798-43E4-9558-736B4CCEEAAC}">
          <p14:sldIdLst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p3" id="{4FAAC377-3923-0B41-BE20-84F3CD8674E3}">
          <p14:sldIdLst>
            <p14:sldId id="434"/>
            <p14:sldId id="433"/>
            <p14:sldId id="441"/>
            <p14:sldId id="435"/>
            <p14:sldId id="436"/>
            <p14:sldId id="437"/>
            <p14:sldId id="438"/>
            <p14:sldId id="439"/>
            <p14:sldId id="440"/>
          </p14:sldIdLst>
        </p14:section>
        <p14:section name="end" id="{05AF3D2C-AD7B-4551-98C4-7814798175ED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0A1"/>
    <a:srgbClr val="8891C8"/>
    <a:srgbClr val="B8D6EE"/>
    <a:srgbClr val="F0F0F0"/>
    <a:srgbClr val="404040"/>
    <a:srgbClr val="EE9640"/>
    <a:srgbClr val="C6CFD7"/>
    <a:srgbClr val="2C21E4"/>
    <a:srgbClr val="4B0C77"/>
    <a:srgbClr val="014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F93E90-9242-47EA-9503-C81D319405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1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7C9616-A78E-42B7-B805-E89A55542A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BAB4A06-08C2-4C23-89B2-C98B3F8C7F75}"/>
              </a:ext>
            </a:extLst>
          </p:cNvPr>
          <p:cNvSpPr/>
          <p:nvPr userDrawn="1"/>
        </p:nvSpPr>
        <p:spPr>
          <a:xfrm>
            <a:off x="0" y="0"/>
            <a:ext cx="46841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86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0EC24C7-A0C0-4B33-8A17-49C5A5794F5D}"/>
              </a:ext>
            </a:extLst>
          </p:cNvPr>
          <p:cNvSpPr/>
          <p:nvPr userDrawn="1"/>
        </p:nvSpPr>
        <p:spPr>
          <a:xfrm>
            <a:off x="0" y="-1946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731838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69061B-B437-4A41-8A82-9946D85760BD}"/>
              </a:ext>
            </a:extLst>
          </p:cNvPr>
          <p:cNvGrpSpPr/>
          <p:nvPr userDrawn="1"/>
        </p:nvGrpSpPr>
        <p:grpSpPr>
          <a:xfrm>
            <a:off x="731838" y="2196223"/>
            <a:ext cx="3125794" cy="1606508"/>
            <a:chOff x="3834754" y="2495699"/>
            <a:chExt cx="3125794" cy="160650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BDEFE-D045-4665-A494-BC505B6C61A3}"/>
                </a:ext>
              </a:extLst>
            </p:cNvPr>
            <p:cNvSpPr txBox="1"/>
            <p:nvPr/>
          </p:nvSpPr>
          <p:spPr>
            <a:xfrm>
              <a:off x="3839501" y="2495699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</a:rPr>
                <a:t>THANKS</a:t>
              </a:r>
              <a:endParaRPr lang="zh-CN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157D52F-9360-4DC0-B583-6C3F191ADD88}"/>
                </a:ext>
              </a:extLst>
            </p:cNvPr>
            <p:cNvGrpSpPr/>
            <p:nvPr userDrawn="1"/>
          </p:nvGrpSpPr>
          <p:grpSpPr>
            <a:xfrm>
              <a:off x="3834754" y="3397344"/>
              <a:ext cx="1124118" cy="704863"/>
              <a:chOff x="2468044" y="3339787"/>
              <a:chExt cx="1124118" cy="704863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C6CFE5-7904-4BFA-8CAE-BF0A3AC6D376}"/>
                  </a:ext>
                </a:extLst>
              </p:cNvPr>
              <p:cNvSpPr txBox="1"/>
              <p:nvPr/>
            </p:nvSpPr>
            <p:spPr>
              <a:xfrm>
                <a:off x="2552710" y="3339787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200" dirty="0">
                    <a:solidFill>
                      <a:schemeClr val="bg1"/>
                    </a:solidFill>
                  </a:rPr>
                  <a:t>For Your Attention </a:t>
                </a:r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1E52D4-FA37-4BFF-93D6-6734531D01FB}"/>
                  </a:ext>
                </a:extLst>
              </p:cNvPr>
              <p:cNvSpPr txBox="1"/>
              <p:nvPr/>
            </p:nvSpPr>
            <p:spPr>
              <a:xfrm>
                <a:off x="2468044" y="3736873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274DD1-C79A-4AC5-B392-A4900D81502B}"/>
              </a:ext>
            </a:extLst>
          </p:cNvPr>
          <p:cNvGrpSpPr/>
          <p:nvPr userDrawn="1"/>
        </p:nvGrpSpPr>
        <p:grpSpPr>
          <a:xfrm rot="20394303">
            <a:off x="3221945" y="-1575994"/>
            <a:ext cx="11439261" cy="11910951"/>
            <a:chOff x="3439566" y="1666270"/>
            <a:chExt cx="11439261" cy="1191095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3B3CDDB-B14C-42F2-A1F1-49B0792801F9}"/>
                </a:ext>
              </a:extLst>
            </p:cNvPr>
            <p:cNvGrpSpPr/>
            <p:nvPr/>
          </p:nvGrpSpPr>
          <p:grpSpPr>
            <a:xfrm rot="4029167">
              <a:off x="8779335" y="1665563"/>
              <a:ext cx="6098786" cy="6100199"/>
              <a:chOff x="18351500" y="3723568"/>
              <a:chExt cx="4878842" cy="4879972"/>
            </a:xfrm>
          </p:grpSpPr>
          <p:sp>
            <p:nvSpPr>
              <p:cNvPr id="26" name="任意多边形 25">
                <a:extLst>
                  <a:ext uri="{FF2B5EF4-FFF2-40B4-BE49-F238E27FC236}">
                    <a16:creationId xmlns:a16="http://schemas.microsoft.com/office/drawing/2014/main" id="{26E67D38-75E0-4071-95F6-2AE5FDAF86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5A2EBA7D-F88D-443E-AA35-69B8AB9B65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3386FE9-1899-4359-9BFD-946DEFB6A584}"/>
                </a:ext>
              </a:extLst>
            </p:cNvPr>
            <p:cNvGrpSpPr/>
            <p:nvPr/>
          </p:nvGrpSpPr>
          <p:grpSpPr>
            <a:xfrm rot="14829167">
              <a:off x="3440583" y="4789517"/>
              <a:ext cx="8786687" cy="8788722"/>
              <a:chOff x="18351500" y="3723568"/>
              <a:chExt cx="4878842" cy="4879972"/>
            </a:xfrm>
          </p:grpSpPr>
          <p:sp>
            <p:nvSpPr>
              <p:cNvPr id="24" name="任意多边形 23">
                <a:extLst>
                  <a:ext uri="{FF2B5EF4-FFF2-40B4-BE49-F238E27FC236}">
                    <a16:creationId xmlns:a16="http://schemas.microsoft.com/office/drawing/2014/main" id="{F24A2437-0A2C-45FB-9F89-DF6496635E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任意多边形 24">
                <a:extLst>
                  <a:ext uri="{FF2B5EF4-FFF2-40B4-BE49-F238E27FC236}">
                    <a16:creationId xmlns:a16="http://schemas.microsoft.com/office/drawing/2014/main" id="{491B2948-B0A7-4C57-902F-1D49D22C7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88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>
            <a:extLst>
              <a:ext uri="{FF2B5EF4-FFF2-40B4-BE49-F238E27FC236}">
                <a16:creationId xmlns:a16="http://schemas.microsoft.com/office/drawing/2014/main" id="{0A229E26-7C93-45E4-98A3-AD3438CF8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3EA38F-EB6D-4502-BD67-6BF5A109A263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79D199-2617-4064-B528-4BD87100ECEE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黑体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OfficePLUS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051C53-9682-4112-B69A-7BB70918F171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908CF-7CB8-4192-A43C-CC3A75F8749B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1587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B3896-319D-45EF-A996-F06C43596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B380B-4756-4CAD-8741-32E82C5C1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C9323-1CD7-4830-B0EE-DC83BF43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59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3968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E9D8A43-B900-435B-A55F-C53A6E6F86AA}"/>
              </a:ext>
            </a:extLst>
          </p:cNvPr>
          <p:cNvSpPr txBox="1"/>
          <p:nvPr/>
        </p:nvSpPr>
        <p:spPr>
          <a:xfrm>
            <a:off x="697690" y="2339728"/>
            <a:ext cx="5347618" cy="8981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accent1"/>
                </a:solidFill>
              </a:rPr>
              <a:t>IQA</a:t>
            </a:r>
            <a:r>
              <a:rPr lang="zh-CN" altLang="en-US" sz="5400" dirty="0">
                <a:solidFill>
                  <a:schemeClr val="accent1"/>
                </a:solidFill>
              </a:rPr>
              <a:t>小组进度汇报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03C73A-AE0E-4907-B435-63113721FE61}"/>
              </a:ext>
            </a:extLst>
          </p:cNvPr>
          <p:cNvSpPr txBox="1"/>
          <p:nvPr/>
        </p:nvSpPr>
        <p:spPr>
          <a:xfrm>
            <a:off x="851737" y="3260716"/>
            <a:ext cx="478496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>
                <a:solidFill>
                  <a:srgbClr val="B8D6EE"/>
                </a:solidFill>
                <a:latin typeface="+mj-lt"/>
                <a:ea typeface="+mj-ea"/>
              </a:rPr>
              <a:t>Progress report of this week</a:t>
            </a:r>
            <a:endParaRPr lang="zh-CN" altLang="en-US" sz="3000" dirty="0">
              <a:solidFill>
                <a:srgbClr val="B8D6EE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D7870-D322-42FA-9CDF-99EC4C386D91}"/>
              </a:ext>
            </a:extLst>
          </p:cNvPr>
          <p:cNvSpPr txBox="1"/>
          <p:nvPr/>
        </p:nvSpPr>
        <p:spPr>
          <a:xfrm>
            <a:off x="944911" y="5066561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汇报人 </a:t>
            </a:r>
            <a:endParaRPr lang="zh-CN" altLang="en-US" sz="1000" b="1" dirty="0">
              <a:solidFill>
                <a:srgbClr val="8891C8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8F7CA-00BC-4712-AF5F-B645E2752056}"/>
              </a:ext>
            </a:extLst>
          </p:cNvPr>
          <p:cNvSpPr txBox="1"/>
          <p:nvPr/>
        </p:nvSpPr>
        <p:spPr>
          <a:xfrm>
            <a:off x="499713" y="5249914"/>
            <a:ext cx="125034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8891C8"/>
                </a:solidFill>
                <a:effectLst/>
                <a:uLnTx/>
                <a:uFillTx/>
                <a:latin typeface="+mn-ea"/>
              </a:rPr>
              <a:t>王子安 吴俊成</a:t>
            </a:r>
            <a:endParaRPr lang="zh-CN" altLang="en-US" sz="1500" dirty="0">
              <a:solidFill>
                <a:srgbClr val="8891C8"/>
              </a:solidFill>
              <a:latin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C682C07-0592-4AF4-93DE-D6306F8E9355}"/>
              </a:ext>
            </a:extLst>
          </p:cNvPr>
          <p:cNvCxnSpPr>
            <a:cxnSpLocks/>
          </p:cNvCxnSpPr>
          <p:nvPr/>
        </p:nvCxnSpPr>
        <p:spPr>
          <a:xfrm>
            <a:off x="1846628" y="5100275"/>
            <a:ext cx="0" cy="358775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6920181-50BE-4B79-AB50-B7F2D1845DDD}"/>
              </a:ext>
            </a:extLst>
          </p:cNvPr>
          <p:cNvSpPr txBox="1"/>
          <p:nvPr/>
        </p:nvSpPr>
        <p:spPr>
          <a:xfrm>
            <a:off x="1986272" y="5169835"/>
            <a:ext cx="880049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rgbClr val="8891C8"/>
                </a:solidFill>
              </a:rPr>
              <a:t>2022·12·2</a:t>
            </a:r>
            <a:endParaRPr lang="zh-CN" altLang="en-US" sz="1500" dirty="0">
              <a:solidFill>
                <a:srgbClr val="8891C8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186701"/>
            <a:ext cx="6045308" cy="620628"/>
            <a:chOff x="203201" y="180750"/>
            <a:chExt cx="6045308" cy="62062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5" b="27810"/>
            <a:stretch>
              <a:fillRect/>
            </a:stretch>
          </p:blipFill>
          <p:spPr>
            <a:xfrm>
              <a:off x="203201" y="267853"/>
              <a:ext cx="1953256" cy="533525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2174352" y="180750"/>
              <a:ext cx="0" cy="6206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174352" y="215494"/>
              <a:ext cx="4074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endParaRPr lang="zh-CN" altLang="en-US" sz="1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6717963" y="-2695151"/>
            <a:ext cx="8786687" cy="13156983"/>
            <a:chOff x="14552960" y="-177472"/>
            <a:chExt cx="7029080" cy="1052518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29" name="任意多边形 28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27" name="任意多边形 26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任意多边形 27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6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74086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背景：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SWE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A50A1"/>
                </a:solidFill>
              </a:rPr>
              <a:t>与</a:t>
            </a:r>
            <a:r>
              <a:rPr lang="en-US" altLang="zh-CN" dirty="0">
                <a:solidFill>
                  <a:srgbClr val="2A50A1"/>
                </a:solidFill>
              </a:rPr>
              <a:t>GSW</a:t>
            </a:r>
            <a:r>
              <a:rPr lang="zh-CN" altLang="en-US" dirty="0">
                <a:solidFill>
                  <a:srgbClr val="2A50A1"/>
                </a:solidFill>
              </a:rPr>
              <a:t>的联系以及蒙特卡洛近似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32D83-1DE4-0F43-B76B-E5EAA0201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678520"/>
            <a:ext cx="8369300" cy="1244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F4C448-A1CA-2A4C-BE7D-4BB0BF8E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9" y="3523720"/>
            <a:ext cx="83058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8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90143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SLOSH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A50A1"/>
                </a:solidFill>
              </a:rPr>
              <a:t>输入图片的处理：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59EDFD-D7FC-2548-AFD6-2A2DAF3E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687509"/>
            <a:ext cx="8331200" cy="8509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EA7A96E-C332-2C48-8712-A7AEF227196F}"/>
              </a:ext>
            </a:extLst>
          </p:cNvPr>
          <p:cNvSpPr/>
          <p:nvPr/>
        </p:nvSpPr>
        <p:spPr>
          <a:xfrm>
            <a:off x="510669" y="2850860"/>
            <a:ext cx="6035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A50A1"/>
                </a:solidFill>
              </a:rPr>
              <a:t>应用</a:t>
            </a:r>
            <a:r>
              <a:rPr lang="en-US" altLang="zh-CN" dirty="0">
                <a:solidFill>
                  <a:srgbClr val="2A50A1"/>
                </a:solidFill>
              </a:rPr>
              <a:t>GSW</a:t>
            </a:r>
            <a:r>
              <a:rPr lang="zh-CN" altLang="en-US" dirty="0">
                <a:solidFill>
                  <a:srgbClr val="2A50A1"/>
                </a:solidFill>
              </a:rPr>
              <a:t>的</a:t>
            </a:r>
            <a:r>
              <a:rPr lang="en-US" altLang="zh-CN" dirty="0">
                <a:solidFill>
                  <a:srgbClr val="2A50A1"/>
                </a:solidFill>
              </a:rPr>
              <a:t>LSH</a:t>
            </a:r>
            <a:r>
              <a:rPr lang="zh-CN" altLang="en-US" dirty="0">
                <a:solidFill>
                  <a:srgbClr val="2A50A1"/>
                </a:solidFill>
              </a:rPr>
              <a:t>：</a:t>
            </a:r>
            <a:endParaRPr lang="en-US" altLang="zh-CN" dirty="0">
              <a:solidFill>
                <a:srgbClr val="2A50A1"/>
              </a:solidFill>
            </a:endParaRPr>
          </a:p>
          <a:p>
            <a:r>
              <a:rPr lang="en-US" altLang="zh-CN" dirty="0">
                <a:solidFill>
                  <a:srgbClr val="2A50A1"/>
                </a:solidFill>
              </a:rPr>
              <a:t>(R,c,P1,P2)-sensitive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A2AA6A-EE0D-F94B-96C3-6B26391A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9" y="3544688"/>
            <a:ext cx="8331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0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93322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: 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说明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FS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Hash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code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length: 1024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2A50A1"/>
                </a:solidFill>
              </a:rPr>
              <a:t>precision@K</a:t>
            </a: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4BF088-2A0A-7E41-A40B-596972C2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2373829"/>
            <a:ext cx="7251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70586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: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定量结果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29DAC19-C4EF-674F-A193-5DFA1432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82" y="1330775"/>
            <a:ext cx="8775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70586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: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定性结果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B6F9F5-F4F8-3C40-85BC-96D42B577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" b="42287"/>
          <a:stretch/>
        </p:blipFill>
        <p:spPr>
          <a:xfrm>
            <a:off x="344770" y="1095086"/>
            <a:ext cx="5411793" cy="45329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9FBFF1-4E35-5845-9E56-BA3BDEDB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37" y="1077217"/>
            <a:ext cx="5906980" cy="35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2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70586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: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消融实验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Hash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code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length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2516D4-ADB4-2841-ABB7-E970DB70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8" y="1551592"/>
            <a:ext cx="5869700" cy="51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9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70586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: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消融实验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Slice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num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22BEDC-1D3D-054F-B1AA-52617FAB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57" y="1611984"/>
            <a:ext cx="5971625" cy="52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7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70586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: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消融实验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Reference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Set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0A61EB-849D-F847-B08A-FE3CBEDC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8" y="1643686"/>
            <a:ext cx="5585331" cy="49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31450-BA44-7F41-B956-A19A6AE8D787}"/>
              </a:ext>
            </a:extLst>
          </p:cNvPr>
          <p:cNvSpPr/>
          <p:nvPr/>
        </p:nvSpPr>
        <p:spPr>
          <a:xfrm>
            <a:off x="510669" y="1182260"/>
            <a:ext cx="6035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Reference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Set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Choosing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Embedding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in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Distance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1162471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623455" y="2810792"/>
            <a:ext cx="112325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Distributional Sliced - Wasserstein And Applications To Generative Modeling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667998" y="2041451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#02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3374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Nguyen, </a:t>
            </a:r>
            <a:r>
              <a:rPr lang="en-GB" altLang="zh-CN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Khai</a:t>
            </a:r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"Distributional sliced-Wasserstein and applications to generative </a:t>
            </a:r>
            <a:r>
              <a:rPr lang="en-GB" altLang="zh-CN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GB" altLang="zh-CN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altLang="zh-CN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arXiv:2002.07367</a:t>
            </a:r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6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B8CC6-B548-40CA-93E4-212D0E04D22F}"/>
              </a:ext>
            </a:extLst>
          </p:cNvPr>
          <p:cNvGrpSpPr/>
          <p:nvPr/>
        </p:nvGrpSpPr>
        <p:grpSpPr>
          <a:xfrm rot="637793">
            <a:off x="8099263" y="-1431687"/>
            <a:ext cx="8786687" cy="13156983"/>
            <a:chOff x="14552960" y="-177472"/>
            <a:chExt cx="7029080" cy="1052518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57EA9D9-5E3A-4570-A0A1-FE4F71280BCC}"/>
                </a:ext>
              </a:extLst>
            </p:cNvPr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32" name="任意多边形 31">
                <a:extLst>
                  <a:ext uri="{FF2B5EF4-FFF2-40B4-BE49-F238E27FC236}">
                    <a16:creationId xmlns:a16="http://schemas.microsoft.com/office/drawing/2014/main" id="{A1E9E03B-1BC3-4C9A-8A51-7329E00EC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" name="任意多边形 32">
                <a:extLst>
                  <a:ext uri="{FF2B5EF4-FFF2-40B4-BE49-F238E27FC236}">
                    <a16:creationId xmlns:a16="http://schemas.microsoft.com/office/drawing/2014/main" id="{245CCFFC-F09A-47D8-8B3B-88EF31E8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5AA2E4A-FA11-4014-B207-60C2845236D6}"/>
                </a:ext>
              </a:extLst>
            </p:cNvPr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30" name="任意多边形 29">
                <a:extLst>
                  <a:ext uri="{FF2B5EF4-FFF2-40B4-BE49-F238E27FC236}">
                    <a16:creationId xmlns:a16="http://schemas.microsoft.com/office/drawing/2014/main" id="{3C6CFD63-5B57-41A7-B662-313039308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" name="任意多边形 30">
                <a:extLst>
                  <a:ext uri="{FF2B5EF4-FFF2-40B4-BE49-F238E27FC236}">
                    <a16:creationId xmlns:a16="http://schemas.microsoft.com/office/drawing/2014/main" id="{1B6F08D9-7F96-4802-B7C9-CB4EEC208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DFB6750-B4E8-42BD-93E8-AF90F8BF68F5}"/>
              </a:ext>
            </a:extLst>
          </p:cNvPr>
          <p:cNvSpPr txBox="1"/>
          <p:nvPr/>
        </p:nvSpPr>
        <p:spPr>
          <a:xfrm>
            <a:off x="4167702" y="1799721"/>
            <a:ext cx="53295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SLOSH: Set </a:t>
            </a:r>
            <a:r>
              <a:rPr lang="en-US" altLang="zh-CN" sz="2000" dirty="0" err="1">
                <a:solidFill>
                  <a:schemeClr val="accent1"/>
                </a:solidFill>
              </a:rPr>
              <a:t>LOcality</a:t>
            </a:r>
            <a:r>
              <a:rPr lang="en-US" altLang="zh-CN" sz="2000" dirty="0">
                <a:solidFill>
                  <a:schemeClr val="accent1"/>
                </a:solidFill>
              </a:rPr>
              <a:t> Sensitive Hashing via Sliced Wasserstein Embeddings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46145-B2B0-4316-8ABB-6A70F0AED189}"/>
              </a:ext>
            </a:extLst>
          </p:cNvPr>
          <p:cNvSpPr txBox="1"/>
          <p:nvPr/>
        </p:nvSpPr>
        <p:spPr>
          <a:xfrm>
            <a:off x="3789608" y="2996289"/>
            <a:ext cx="55452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altLang="zh-CN" sz="2000" dirty="0">
                <a:solidFill>
                  <a:schemeClr val="accent1"/>
                </a:solidFill>
              </a:rPr>
              <a:t>Distributional Sliced - Wasserstein And Applications To Generative </a:t>
            </a:r>
            <a:r>
              <a:rPr lang="en-GB" altLang="zh-CN" sz="2000" dirty="0" err="1">
                <a:solidFill>
                  <a:schemeClr val="accent1"/>
                </a:solidFill>
              </a:rPr>
              <a:t>Modeling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A020CA-298C-413A-9EF7-ACCE5924451F}"/>
              </a:ext>
            </a:extLst>
          </p:cNvPr>
          <p:cNvSpPr txBox="1"/>
          <p:nvPr/>
        </p:nvSpPr>
        <p:spPr>
          <a:xfrm>
            <a:off x="4871631" y="408341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C4B2FB-BB76-41C8-965E-0654ED86E1AA}"/>
              </a:ext>
            </a:extLst>
          </p:cNvPr>
          <p:cNvSpPr txBox="1"/>
          <p:nvPr/>
        </p:nvSpPr>
        <p:spPr>
          <a:xfrm>
            <a:off x="3195659" y="182524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#01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A16557-8577-4ADF-9D8C-9A5C0CBEAE4C}"/>
              </a:ext>
            </a:extLst>
          </p:cNvPr>
          <p:cNvSpPr txBox="1"/>
          <p:nvPr/>
        </p:nvSpPr>
        <p:spPr>
          <a:xfrm>
            <a:off x="3195659" y="295432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#02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178E5B-74EB-4472-9261-43D09FBB4F2E}"/>
              </a:ext>
            </a:extLst>
          </p:cNvPr>
          <p:cNvSpPr txBox="1"/>
          <p:nvPr/>
        </p:nvSpPr>
        <p:spPr>
          <a:xfrm>
            <a:off x="652513" y="1325362"/>
            <a:ext cx="128881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5000" b="1" dirty="0">
                <a:solidFill>
                  <a:schemeClr val="bg2">
                    <a:lumMod val="25000"/>
                  </a:schemeClr>
                </a:solidFill>
              </a:rPr>
              <a:t>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B7EEC8-D0FE-4CE4-8A07-1E4B690DFD28}"/>
              </a:ext>
            </a:extLst>
          </p:cNvPr>
          <p:cNvSpPr txBox="1"/>
          <p:nvPr/>
        </p:nvSpPr>
        <p:spPr>
          <a:xfrm>
            <a:off x="735264" y="1025913"/>
            <a:ext cx="15853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CONTENTES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7B4CD1D-6AD6-4688-8633-DC339240DC4F}"/>
              </a:ext>
            </a:extLst>
          </p:cNvPr>
          <p:cNvCxnSpPr/>
          <p:nvPr/>
        </p:nvCxnSpPr>
        <p:spPr>
          <a:xfrm>
            <a:off x="2857189" y="1025913"/>
            <a:ext cx="0" cy="456208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253A1EE-7319-8443-B5A3-B8209AB673DE}"/>
              </a:ext>
            </a:extLst>
          </p:cNvPr>
          <p:cNvSpPr txBox="1"/>
          <p:nvPr/>
        </p:nvSpPr>
        <p:spPr>
          <a:xfrm>
            <a:off x="3195594" y="4125557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#03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B9097D6-7410-6C4C-AF41-ABA3E018B94E}"/>
              </a:ext>
            </a:extLst>
          </p:cNvPr>
          <p:cNvSpPr txBox="1"/>
          <p:nvPr/>
        </p:nvSpPr>
        <p:spPr>
          <a:xfrm>
            <a:off x="3841715" y="4207053"/>
            <a:ext cx="24162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altLang="zh-CN" sz="2000" dirty="0">
                <a:solidFill>
                  <a:schemeClr val="accent1"/>
                </a:solidFill>
              </a:rPr>
              <a:t>Experiment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0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0367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背景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SWD MAX-SW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问题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SWD: </a:t>
            </a:r>
            <a:r>
              <a:rPr lang="zh-CN" altLang="en-US" dirty="0">
                <a:solidFill>
                  <a:srgbClr val="2A50A1"/>
                </a:solidFill>
              </a:rPr>
              <a:t>需要进行很多次不必要的投影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MAX-SW: </a:t>
            </a:r>
            <a:r>
              <a:rPr lang="zh-CN" altLang="en-US" dirty="0">
                <a:solidFill>
                  <a:srgbClr val="2A50A1"/>
                </a:solidFill>
              </a:rPr>
              <a:t>只保留使</a:t>
            </a:r>
            <a:r>
              <a:rPr lang="en-US" altLang="zh-CN" dirty="0">
                <a:solidFill>
                  <a:srgbClr val="2A50A1"/>
                </a:solidFill>
              </a:rPr>
              <a:t>L2</a:t>
            </a:r>
            <a:r>
              <a:rPr lang="zh-CN" altLang="en-US" dirty="0">
                <a:solidFill>
                  <a:srgbClr val="2A50A1"/>
                </a:solidFill>
              </a:rPr>
              <a:t>距离最大的投影，放弃了很多其他有用的方向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PWD: </a:t>
            </a:r>
            <a:r>
              <a:rPr lang="zh-CN" altLang="en-US" dirty="0">
                <a:solidFill>
                  <a:srgbClr val="2A50A1"/>
                </a:solidFill>
              </a:rPr>
              <a:t>并未很好利用</a:t>
            </a:r>
            <a:r>
              <a:rPr lang="en-US" altLang="zh-CN" dirty="0">
                <a:solidFill>
                  <a:srgbClr val="2A50A1"/>
                </a:solidFill>
              </a:rPr>
              <a:t>SWD</a:t>
            </a:r>
            <a:r>
              <a:rPr lang="zh-CN" altLang="en-US" dirty="0">
                <a:solidFill>
                  <a:srgbClr val="2A50A1"/>
                </a:solidFill>
              </a:rPr>
              <a:t>的一维性质，时间复杂度高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贡献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DSW(Distributional Sliced-</a:t>
            </a:r>
            <a:r>
              <a:rPr lang="en-US" altLang="zh-CN" dirty="0" err="1">
                <a:solidFill>
                  <a:srgbClr val="2A50A1"/>
                </a:solidFill>
              </a:rPr>
              <a:t>Wasseretein</a:t>
            </a:r>
            <a:r>
              <a:rPr lang="en-US" altLang="zh-CN" dirty="0">
                <a:solidFill>
                  <a:srgbClr val="2A50A1"/>
                </a:solidFill>
              </a:rPr>
              <a:t>)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28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270586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: 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定义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可采纳的正实数</a:t>
            </a:r>
            <a:r>
              <a:rPr lang="en-US" altLang="zh-CN" dirty="0">
                <a:solidFill>
                  <a:srgbClr val="2A50A1"/>
                </a:solidFill>
              </a:rPr>
              <a:t>C</a:t>
            </a:r>
          </a:p>
          <a:p>
            <a:pPr lvl="1"/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C0A4BE0-3F20-3943-9EC9-D347E7C98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 r="1652"/>
          <a:stretch/>
        </p:blipFill>
        <p:spPr>
          <a:xfrm>
            <a:off x="510669" y="1831168"/>
            <a:ext cx="6482413" cy="98979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D0F92FE-1BDF-0346-A1F0-0D367B18D50D}"/>
              </a:ext>
            </a:extLst>
          </p:cNvPr>
          <p:cNvSpPr/>
          <p:nvPr/>
        </p:nvSpPr>
        <p:spPr>
          <a:xfrm>
            <a:off x="510668" y="3084074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DSW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C2D2EC-4E7A-0041-A51B-9E25A2FA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55" y="3594568"/>
            <a:ext cx="8890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54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DSW</a:t>
            </a:r>
            <a:r>
              <a:rPr lang="zh-CN" altLang="en-US" dirty="0">
                <a:solidFill>
                  <a:srgbClr val="2A50A1"/>
                </a:solidFill>
              </a:rPr>
              <a:t>的性质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Non- negative</a:t>
            </a:r>
            <a:r>
              <a:rPr lang="zh-CN" altLang="en-US" dirty="0">
                <a:solidFill>
                  <a:srgbClr val="2A50A1"/>
                </a:solidFill>
              </a:rPr>
              <a:t>、</a:t>
            </a:r>
            <a:r>
              <a:rPr lang="en-US" altLang="zh-CN" dirty="0">
                <a:solidFill>
                  <a:srgbClr val="2A50A1"/>
                </a:solidFill>
              </a:rPr>
              <a:t>symmetric</a:t>
            </a:r>
            <a:r>
              <a:rPr lang="zh-CN" altLang="en-US" dirty="0">
                <a:solidFill>
                  <a:srgbClr val="2A50A1"/>
                </a:solidFill>
              </a:rPr>
              <a:t>、</a:t>
            </a:r>
            <a:r>
              <a:rPr lang="en-US" altLang="zh-CN" dirty="0">
                <a:solidFill>
                  <a:srgbClr val="2A50A1"/>
                </a:solidFill>
              </a:rPr>
              <a:t>identity</a:t>
            </a:r>
            <a:r>
              <a:rPr lang="zh-CN" altLang="en-US" dirty="0">
                <a:solidFill>
                  <a:srgbClr val="2A50A1"/>
                </a:solidFill>
              </a:rPr>
              <a:t>，满足三角不等式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SW</a:t>
            </a:r>
            <a:r>
              <a:rPr lang="zh-CN" altLang="en-US" dirty="0">
                <a:solidFill>
                  <a:srgbClr val="2A50A1"/>
                </a:solidFill>
              </a:rPr>
              <a:t>、</a:t>
            </a:r>
            <a:r>
              <a:rPr lang="en-US" altLang="zh-CN" dirty="0">
                <a:solidFill>
                  <a:srgbClr val="2A50A1"/>
                </a:solidFill>
              </a:rPr>
              <a:t>DSW</a:t>
            </a:r>
            <a:r>
              <a:rPr lang="zh-CN" altLang="en-US" dirty="0">
                <a:solidFill>
                  <a:srgbClr val="2A50A1"/>
                </a:solidFill>
              </a:rPr>
              <a:t>、</a:t>
            </a:r>
            <a:r>
              <a:rPr lang="en-US" altLang="zh-CN" dirty="0">
                <a:solidFill>
                  <a:srgbClr val="2A50A1"/>
                </a:solidFill>
              </a:rPr>
              <a:t>MAX-SW</a:t>
            </a:r>
            <a:r>
              <a:rPr lang="zh-CN" altLang="en-US" dirty="0">
                <a:solidFill>
                  <a:srgbClr val="2A50A1"/>
                </a:solidFill>
              </a:rPr>
              <a:t>之间在特殊情况下收敛于相同的值，证明</a:t>
            </a:r>
            <a:r>
              <a:rPr lang="en-US" altLang="zh-CN" dirty="0">
                <a:solidFill>
                  <a:srgbClr val="2A50A1"/>
                </a:solidFill>
              </a:rPr>
              <a:t>DSW</a:t>
            </a:r>
            <a:r>
              <a:rPr lang="zh-CN" altLang="en-US" dirty="0">
                <a:solidFill>
                  <a:srgbClr val="2A50A1"/>
                </a:solidFill>
              </a:rPr>
              <a:t>是以上方式的</a:t>
            </a:r>
            <a:r>
              <a:rPr lang="en-US" altLang="zh-CN" dirty="0">
                <a:solidFill>
                  <a:srgbClr val="2A50A1"/>
                </a:solidFill>
              </a:rPr>
              <a:t>Generalize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174F00B-F318-F24B-A21B-BF1B929F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2622745"/>
            <a:ext cx="8547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具体工作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DSW</a:t>
            </a:r>
            <a:r>
              <a:rPr lang="zh-CN" altLang="en-US" dirty="0">
                <a:solidFill>
                  <a:srgbClr val="2A50A1"/>
                </a:solidFill>
              </a:rPr>
              <a:t>的实际计算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DFF9F751-5AC9-5F4E-AE36-B8A126DC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1912856"/>
            <a:ext cx="8915400" cy="85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C4EE2D-E9C1-AB46-A5A6-442F559C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9" y="3646795"/>
            <a:ext cx="8826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0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定性实验：</a:t>
            </a:r>
            <a:r>
              <a:rPr lang="en-US" altLang="zh-CN" dirty="0">
                <a:solidFill>
                  <a:srgbClr val="2A50A1"/>
                </a:solidFill>
              </a:rPr>
              <a:t>lambda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C</a:t>
            </a:r>
            <a:r>
              <a:rPr lang="zh-CN" altLang="en-US" dirty="0">
                <a:solidFill>
                  <a:srgbClr val="2A50A1"/>
                </a:solidFill>
              </a:rPr>
              <a:t>的作用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11DF1C9-E199-864E-A1F5-D00A50B1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40" y="1762191"/>
            <a:ext cx="6643177" cy="1890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9AA90E-F63D-764F-8D69-CF55213E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0" y="3774856"/>
            <a:ext cx="2987985" cy="294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定量实验：</a:t>
            </a:r>
            <a:r>
              <a:rPr lang="en-US" altLang="zh-CN" dirty="0">
                <a:solidFill>
                  <a:srgbClr val="2A50A1"/>
                </a:solidFill>
              </a:rPr>
              <a:t>MINST</a:t>
            </a:r>
            <a:r>
              <a:rPr lang="zh-CN" altLang="en-US" dirty="0">
                <a:solidFill>
                  <a:srgbClr val="2A50A1"/>
                </a:solidFill>
              </a:rPr>
              <a:t>数据集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生成图片质量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CC7569E-11F4-2746-9648-4EBC080F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2293127"/>
            <a:ext cx="8597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31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定量实验：</a:t>
            </a:r>
            <a:r>
              <a:rPr lang="en-US" altLang="zh-CN" dirty="0">
                <a:solidFill>
                  <a:srgbClr val="2A50A1"/>
                </a:solidFill>
              </a:rPr>
              <a:t>MINST</a:t>
            </a:r>
            <a:r>
              <a:rPr lang="zh-CN" altLang="en-US" dirty="0">
                <a:solidFill>
                  <a:srgbClr val="2A50A1"/>
                </a:solidFill>
              </a:rPr>
              <a:t>数据集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计算速度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EA8B6A7-7C56-5F41-BFA0-24BDBE8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9" y="2435408"/>
            <a:ext cx="3855949" cy="39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48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实验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定量实验：现实场景大规模数据集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计算速度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6ECC9C8-A806-B047-A138-6844C8B4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2214181"/>
            <a:ext cx="87757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38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启发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369797"/>
            <a:ext cx="703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DSW</a:t>
            </a:r>
            <a:r>
              <a:rPr lang="zh-CN" altLang="en-US" dirty="0">
                <a:solidFill>
                  <a:srgbClr val="2A50A1"/>
                </a:solidFill>
              </a:rPr>
              <a:t>与</a:t>
            </a:r>
            <a:r>
              <a:rPr lang="en-US" altLang="zh-CN" dirty="0">
                <a:solidFill>
                  <a:srgbClr val="2A50A1"/>
                </a:solidFill>
              </a:rPr>
              <a:t>PSW</a:t>
            </a:r>
            <a:r>
              <a:rPr lang="zh-CN" altLang="en-US" dirty="0">
                <a:solidFill>
                  <a:srgbClr val="2A50A1"/>
                </a:solidFill>
              </a:rPr>
              <a:t>的应用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DSW</a:t>
            </a:r>
            <a:r>
              <a:rPr lang="zh-CN" altLang="en-US" dirty="0">
                <a:solidFill>
                  <a:srgbClr val="2A50A1"/>
                </a:solidFill>
              </a:rPr>
              <a:t>中函数</a:t>
            </a:r>
            <a:r>
              <a:rPr lang="en-US" altLang="zh-CN" dirty="0">
                <a:solidFill>
                  <a:srgbClr val="2A50A1"/>
                </a:solidFill>
              </a:rPr>
              <a:t>f</a:t>
            </a:r>
            <a:r>
              <a:rPr lang="zh-CN" altLang="en-US" dirty="0">
                <a:solidFill>
                  <a:srgbClr val="2A50A1"/>
                </a:solidFill>
              </a:rPr>
              <a:t>可能的优化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06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544262" y="2668241"/>
            <a:ext cx="1123257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</a:rPr>
              <a:t>Experiment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667998" y="2041451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#03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03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623455" y="2810792"/>
            <a:ext cx="112325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SLOSH: Set </a:t>
            </a:r>
            <a:r>
              <a:rPr lang="en-US" altLang="zh-CN" sz="2400" dirty="0" err="1">
                <a:solidFill>
                  <a:schemeClr val="accent1"/>
                </a:solidFill>
              </a:rPr>
              <a:t>LOcality</a:t>
            </a:r>
            <a:r>
              <a:rPr lang="en-US" altLang="zh-CN" sz="2400" dirty="0">
                <a:solidFill>
                  <a:schemeClr val="accent1"/>
                </a:solidFill>
              </a:rPr>
              <a:t> Sensitive Hashing via Sliced-Wasserstein Embeddings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720898" y="204145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#01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072084-2D10-4487-B2CA-7A821F0B4E6E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1160573" y="535101"/>
            <a:ext cx="922672" cy="922974"/>
            <a:chOff x="14101" y="4437"/>
            <a:chExt cx="3056" cy="3057"/>
          </a:xfrm>
        </p:grpSpPr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89AE7FDD-9CBA-47C3-85AC-B3323825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CB51DBEC-37D4-42E7-A37C-A2896447A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7045D3-48C5-42E7-B00A-F5040669D441}"/>
              </a:ext>
            </a:extLst>
          </p:cNvPr>
          <p:cNvGrpSpPr/>
          <p:nvPr/>
        </p:nvGrpSpPr>
        <p:grpSpPr>
          <a:xfrm rot="18900000">
            <a:off x="8197323" y="-3578708"/>
            <a:ext cx="6098786" cy="6100199"/>
            <a:chOff x="18351500" y="3723568"/>
            <a:chExt cx="4878842" cy="4879972"/>
          </a:xfrm>
        </p:grpSpPr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DEDE5FB0-E2D1-4200-B5CD-BA7976906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20D96EF-EC61-4557-AFCA-7BB90E4FA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59649D-4CBB-4BC5-83B5-A6B92862C6B5}"/>
              </a:ext>
            </a:extLst>
          </p:cNvPr>
          <p:cNvGrpSpPr>
            <a:grpSpLocks noChangeAspect="1"/>
          </p:cNvGrpSpPr>
          <p:nvPr/>
        </p:nvGrpSpPr>
        <p:grpSpPr bwMode="auto">
          <a:xfrm rot="18923445">
            <a:off x="774512" y="611369"/>
            <a:ext cx="1291038" cy="1291460"/>
            <a:chOff x="14101" y="4437"/>
            <a:chExt cx="3056" cy="3057"/>
          </a:xfrm>
        </p:grpSpPr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6F4BE891-8F2C-45E1-8A09-14805142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090673BC-8979-4D79-A0B9-689F295AC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15763" y="5630955"/>
            <a:ext cx="63374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Lu, </a:t>
            </a:r>
            <a:r>
              <a:rPr lang="en-GB" altLang="zh-CN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Yuzhe</a:t>
            </a:r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"SLOSH: Set </a:t>
            </a:r>
            <a:r>
              <a:rPr lang="en-GB" altLang="zh-CN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LOcality</a:t>
            </a:r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Sensitive Hashing via Sliced-Wasserstein Embeddings." </a:t>
            </a:r>
            <a:r>
              <a:rPr lang="en-GB" altLang="zh-CN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altLang="zh-CN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arXiv:2112.05872</a:t>
            </a:r>
            <a:r>
              <a:rPr lang="en-GB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zh-CN" altLang="en-US" sz="1050" dirty="0">
              <a:solidFill>
                <a:srgbClr val="889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79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93161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数据集处理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4325" y="1310726"/>
            <a:ext cx="9224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编写</a:t>
            </a:r>
            <a:r>
              <a:rPr lang="en-US" altLang="zh-CN" dirty="0" err="1">
                <a:solidFill>
                  <a:srgbClr val="2A50A1"/>
                </a:solidFill>
              </a:rPr>
              <a:t>py</a:t>
            </a:r>
            <a:r>
              <a:rPr lang="zh-CN" altLang="en-US" dirty="0">
                <a:solidFill>
                  <a:srgbClr val="2A50A1"/>
                </a:solidFill>
              </a:rPr>
              <a:t>脚本，对原图像</a:t>
            </a:r>
            <a:r>
              <a:rPr lang="en-US" altLang="zh-CN" dirty="0">
                <a:solidFill>
                  <a:srgbClr val="2A50A1"/>
                </a:solidFill>
              </a:rPr>
              <a:t>height</a:t>
            </a:r>
            <a:r>
              <a:rPr lang="zh-CN" altLang="en-US" dirty="0">
                <a:solidFill>
                  <a:srgbClr val="2A50A1"/>
                </a:solidFill>
              </a:rPr>
              <a:t>、</a:t>
            </a:r>
            <a:r>
              <a:rPr lang="en-US" altLang="zh-CN" dirty="0">
                <a:solidFill>
                  <a:srgbClr val="2A50A1"/>
                </a:solidFill>
              </a:rPr>
              <a:t>width</a:t>
            </a:r>
            <a:r>
              <a:rPr lang="zh-CN" altLang="en-US" dirty="0">
                <a:solidFill>
                  <a:srgbClr val="2A50A1"/>
                </a:solidFill>
              </a:rPr>
              <a:t>方向上进行裁切，对裁切结果进行随机</a:t>
            </a:r>
            <a:r>
              <a:rPr lang="en-US" altLang="zh-CN" dirty="0">
                <a:solidFill>
                  <a:srgbClr val="2A50A1"/>
                </a:solidFill>
              </a:rPr>
              <a:t>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对不同</a:t>
            </a:r>
            <a:r>
              <a:rPr lang="en-US" altLang="zh-CN" dirty="0" err="1">
                <a:solidFill>
                  <a:srgbClr val="2A50A1"/>
                </a:solidFill>
              </a:rPr>
              <a:t>downsclae</a:t>
            </a:r>
            <a:r>
              <a:rPr lang="zh-CN" altLang="en-US" dirty="0">
                <a:solidFill>
                  <a:srgbClr val="2A50A1"/>
                </a:solidFill>
              </a:rPr>
              <a:t>尺度的图片采用不同的裁切像素数量，保证裁切后的图片满足之前的比例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13D71F6-BF41-9747-84EA-8D7C7724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10370"/>
            <a:ext cx="5448300" cy="321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98DD66-A19C-1F49-BF11-A98E1CC67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326" b="1733"/>
          <a:stretch/>
        </p:blipFill>
        <p:spPr>
          <a:xfrm>
            <a:off x="6292649" y="2229325"/>
            <a:ext cx="4836015" cy="20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4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93482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采用的模型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4325" y="1310726"/>
            <a:ext cx="97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2A50A1"/>
                </a:solidFill>
              </a:rPr>
              <a:t>Enhanced Deep Residual Networks for Single Image Super-Resolution' (CVPRW 2017)</a:t>
            </a:r>
          </a:p>
          <a:p>
            <a:r>
              <a:rPr lang="en-US" altLang="zh-CN" dirty="0">
                <a:solidFill>
                  <a:srgbClr val="2A50A1"/>
                </a:solidFill>
              </a:rPr>
              <a:t>https://</a:t>
            </a:r>
            <a:r>
              <a:rPr lang="en-US" altLang="zh-CN" dirty="0" err="1">
                <a:solidFill>
                  <a:srgbClr val="2A50A1"/>
                </a:solidFill>
              </a:rPr>
              <a:t>github.com</a:t>
            </a:r>
            <a:r>
              <a:rPr lang="en-US" altLang="zh-CN" dirty="0">
                <a:solidFill>
                  <a:srgbClr val="2A50A1"/>
                </a:solidFill>
              </a:rPr>
              <a:t>/</a:t>
            </a:r>
            <a:r>
              <a:rPr lang="en-US" altLang="zh-CN" dirty="0" err="1">
                <a:solidFill>
                  <a:srgbClr val="2A50A1"/>
                </a:solidFill>
              </a:rPr>
              <a:t>sanghyun</a:t>
            </a:r>
            <a:r>
              <a:rPr lang="en-US" altLang="zh-CN" dirty="0">
                <a:solidFill>
                  <a:srgbClr val="2A50A1"/>
                </a:solidFill>
              </a:rPr>
              <a:t>-son/EDSR-</a:t>
            </a:r>
            <a:r>
              <a:rPr lang="en-US" altLang="zh-CN" dirty="0" err="1">
                <a:solidFill>
                  <a:srgbClr val="2A50A1"/>
                </a:solidFill>
              </a:rPr>
              <a:t>PyTorch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D093919-BCFF-944F-A7ED-C643CF5D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1" y="2057807"/>
            <a:ext cx="109347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10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环境搭建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4325" y="1310726"/>
            <a:ext cx="9224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在算力平台上租用</a:t>
            </a:r>
            <a:r>
              <a:rPr lang="en-US" altLang="zh-CN" dirty="0">
                <a:solidFill>
                  <a:srgbClr val="2A50A1"/>
                </a:solidFill>
              </a:rPr>
              <a:t>3090GPU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使用</a:t>
            </a:r>
            <a:r>
              <a:rPr lang="en-US" altLang="zh-CN" dirty="0" err="1">
                <a:solidFill>
                  <a:srgbClr val="2A50A1"/>
                </a:solidFill>
              </a:rPr>
              <a:t>pycharm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+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 err="1">
                <a:solidFill>
                  <a:srgbClr val="2A50A1"/>
                </a:solidFill>
              </a:rPr>
              <a:t>miniconda</a:t>
            </a:r>
            <a:r>
              <a:rPr lang="zh-CN" altLang="en-US" dirty="0">
                <a:solidFill>
                  <a:srgbClr val="2A50A1"/>
                </a:solidFill>
              </a:rPr>
              <a:t>，搭建了远程开发环境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对原项目使用偏移数据集训练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326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训练结果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4325" y="1310726"/>
            <a:ext cx="9224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训练</a:t>
            </a:r>
            <a:r>
              <a:rPr lang="en-US" altLang="zh-CN" dirty="0">
                <a:solidFill>
                  <a:srgbClr val="2A50A1"/>
                </a:solidFill>
              </a:rPr>
              <a:t>70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epoch</a:t>
            </a:r>
            <a:r>
              <a:rPr lang="zh-CN" altLang="en-US" dirty="0">
                <a:solidFill>
                  <a:srgbClr val="2A50A1"/>
                </a:solidFill>
              </a:rPr>
              <a:t>左右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626E1DBA-256E-624E-A5E5-790F92A3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6" y="2006071"/>
            <a:ext cx="5318639" cy="40118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14832F-43EE-4F49-B135-848C62E7A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6071"/>
            <a:ext cx="5225549" cy="403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1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训练结果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4325" y="1310726"/>
            <a:ext cx="9224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Evaluation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F730FC7-6986-4A47-BB0F-C5A3BBCC1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5806" r="1" b="1"/>
          <a:stretch/>
        </p:blipFill>
        <p:spPr>
          <a:xfrm>
            <a:off x="355745" y="5338514"/>
            <a:ext cx="4570845" cy="10885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A4A992-50B7-1A41-85F6-60ECB619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45" y="1838688"/>
            <a:ext cx="4559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训练结果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4325" y="1310726"/>
            <a:ext cx="9224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Super-resolution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HR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4B4C30D-C56A-104F-9CF7-BB34CCC9F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1" y="2109870"/>
            <a:ext cx="6243639" cy="41377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FE2495-E242-6745-858A-1EB068223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2" b="3363"/>
          <a:stretch/>
        </p:blipFill>
        <p:spPr>
          <a:xfrm>
            <a:off x="7076387" y="2109870"/>
            <a:ext cx="3062651" cy="19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47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训练结果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4325" y="1310726"/>
            <a:ext cx="9224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Super-resolution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LRx2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7B75825-741E-7542-BE22-1B9231B9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97" y="2168429"/>
            <a:ext cx="3077057" cy="18944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0EECCC-6A1D-AF42-8B50-F1A294496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3" y="2168429"/>
            <a:ext cx="64389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35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训练结果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4325" y="1310726"/>
            <a:ext cx="9224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Super-resolution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SR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5C0359A-002A-D241-97C1-CCACB7308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4" y="2179685"/>
            <a:ext cx="5774965" cy="3827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0A16D7-FA80-1346-937F-1A76C3E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141" y="2179685"/>
            <a:ext cx="3390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25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8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77264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83315" y="1798359"/>
            <a:ext cx="70367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背景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(Approximate) Neatest Neighbor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GSW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LSH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问题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现实场景中，</a:t>
            </a:r>
            <a:r>
              <a:rPr lang="en-US" altLang="zh-CN" dirty="0">
                <a:solidFill>
                  <a:srgbClr val="2A50A1"/>
                </a:solidFill>
              </a:rPr>
              <a:t>ANN</a:t>
            </a:r>
            <a:r>
              <a:rPr lang="zh-CN" altLang="en-US" dirty="0">
                <a:solidFill>
                  <a:srgbClr val="2A50A1"/>
                </a:solidFill>
              </a:rPr>
              <a:t>问题的输入往往不是一个集合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现有</a:t>
            </a:r>
            <a:r>
              <a:rPr lang="en-US" altLang="zh-CN" dirty="0">
                <a:solidFill>
                  <a:srgbClr val="2A50A1"/>
                </a:solidFill>
              </a:rPr>
              <a:t>Embedding</a:t>
            </a:r>
            <a:r>
              <a:rPr lang="zh-CN" altLang="en-US" dirty="0">
                <a:solidFill>
                  <a:srgbClr val="2A50A1"/>
                </a:solidFill>
              </a:rPr>
              <a:t>方法采用</a:t>
            </a:r>
            <a:r>
              <a:rPr lang="en-US" altLang="zh-CN" dirty="0">
                <a:solidFill>
                  <a:srgbClr val="2A50A1"/>
                </a:solidFill>
              </a:rPr>
              <a:t>Hungarian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Distance</a:t>
            </a:r>
            <a:r>
              <a:rPr lang="zh-CN" altLang="en-US" dirty="0">
                <a:solidFill>
                  <a:srgbClr val="2A50A1"/>
                </a:solidFill>
              </a:rPr>
              <a:t>或</a:t>
            </a:r>
            <a:r>
              <a:rPr lang="en-US" altLang="zh-CN" dirty="0">
                <a:solidFill>
                  <a:srgbClr val="2A50A1"/>
                </a:solidFill>
              </a:rPr>
              <a:t>Wasserstein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Distance</a:t>
            </a:r>
            <a:r>
              <a:rPr lang="zh-CN" altLang="en-US" dirty="0">
                <a:solidFill>
                  <a:srgbClr val="2A50A1"/>
                </a:solidFill>
              </a:rPr>
              <a:t>，时间复杂度高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A50A1"/>
                </a:solidFill>
              </a:rPr>
              <a:t>贡献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A50A1"/>
                </a:solidFill>
              </a:rPr>
              <a:t>SLOSH</a:t>
            </a:r>
            <a:r>
              <a:rPr lang="zh-CN" altLang="en-US" dirty="0">
                <a:solidFill>
                  <a:srgbClr val="2A50A1"/>
                </a:solidFill>
              </a:rPr>
              <a:t>：结合</a:t>
            </a:r>
            <a:r>
              <a:rPr lang="en-US" altLang="zh-CN" dirty="0">
                <a:solidFill>
                  <a:srgbClr val="2A50A1"/>
                </a:solidFill>
              </a:rPr>
              <a:t>SWD</a:t>
            </a:r>
            <a:r>
              <a:rPr lang="zh-CN" altLang="en-US" dirty="0">
                <a:solidFill>
                  <a:srgbClr val="2A50A1"/>
                </a:solidFill>
              </a:rPr>
              <a:t>和</a:t>
            </a:r>
            <a:r>
              <a:rPr lang="en-US" altLang="zh-CN" dirty="0">
                <a:solidFill>
                  <a:srgbClr val="2A50A1"/>
                </a:solidFill>
              </a:rPr>
              <a:t>LSH</a:t>
            </a:r>
            <a:r>
              <a:rPr lang="zh-CN" altLang="en-US" dirty="0">
                <a:solidFill>
                  <a:srgbClr val="2A50A1"/>
                </a:solidFill>
              </a:rPr>
              <a:t>，具有数据独立和无参数的特点</a:t>
            </a:r>
            <a:endParaRPr lang="en-US" altLang="zh-CN" dirty="0">
              <a:solidFill>
                <a:srgbClr val="2A50A1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74086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背景：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LSH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235519"/>
            <a:ext cx="60356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A50A1"/>
                </a:solidFill>
              </a:rPr>
              <a:t>LSH: Locality Sensitive Hashing</a:t>
            </a:r>
          </a:p>
          <a:p>
            <a:endParaRPr lang="en-US" altLang="zh-CN" dirty="0">
              <a:solidFill>
                <a:srgbClr val="2A50A1"/>
              </a:solidFill>
            </a:endParaRPr>
          </a:p>
          <a:p>
            <a:r>
              <a:rPr lang="en-US" altLang="zh-CN" dirty="0">
                <a:solidFill>
                  <a:srgbClr val="2A50A1"/>
                </a:solidFill>
              </a:rPr>
              <a:t>H: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a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set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of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Hash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Function</a:t>
            </a:r>
          </a:p>
          <a:p>
            <a:endParaRPr lang="en-US" altLang="zh-CN" dirty="0">
              <a:solidFill>
                <a:srgbClr val="2A50A1"/>
              </a:solidFill>
            </a:endParaRPr>
          </a:p>
          <a:p>
            <a:r>
              <a:rPr lang="en-US" altLang="zh-CN" dirty="0">
                <a:solidFill>
                  <a:srgbClr val="2A50A1"/>
                </a:solidFill>
              </a:rPr>
              <a:t>(R,c,P1,P2)-sensitive: </a:t>
            </a:r>
            <a:r>
              <a:rPr lang="zh-CN" altLang="en-US" dirty="0">
                <a:solidFill>
                  <a:srgbClr val="2A50A1"/>
                </a:solidFill>
              </a:rPr>
              <a:t>此定义中采用</a:t>
            </a:r>
            <a:r>
              <a:rPr lang="en-US" altLang="zh-CN" dirty="0">
                <a:solidFill>
                  <a:srgbClr val="2A50A1"/>
                </a:solidFill>
              </a:rPr>
              <a:t>Euclidean</a:t>
            </a:r>
            <a:r>
              <a:rPr lang="zh-CN" altLang="en-US" dirty="0">
                <a:solidFill>
                  <a:srgbClr val="2A50A1"/>
                </a:solidFill>
              </a:rPr>
              <a:t>距离</a:t>
            </a:r>
            <a:endParaRPr lang="en-US" altLang="zh-CN" dirty="0">
              <a:solidFill>
                <a:srgbClr val="2A50A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220EF7-D87A-834D-B664-6062EC13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2968169"/>
            <a:ext cx="8521700" cy="1485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2EAAC1-D943-A145-B514-491381836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9" y="4749349"/>
            <a:ext cx="4965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74086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背景：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LSH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0669" y="1235519"/>
            <a:ext cx="6035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A50A1"/>
                </a:solidFill>
              </a:rPr>
              <a:t>Collision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Probability:</a:t>
            </a:r>
          </a:p>
          <a:p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13490A-B854-F444-8648-1110E941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749857"/>
            <a:ext cx="8178800" cy="1168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6B120BA-F228-B44B-93E3-21BD0B751841}"/>
              </a:ext>
            </a:extLst>
          </p:cNvPr>
          <p:cNvSpPr/>
          <p:nvPr/>
        </p:nvSpPr>
        <p:spPr>
          <a:xfrm>
            <a:off x="520700" y="3190650"/>
            <a:ext cx="6035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A50A1"/>
                </a:solidFill>
              </a:rPr>
              <a:t>实际应用中，使用</a:t>
            </a:r>
            <a:r>
              <a:rPr lang="en-US" altLang="zh-CN" dirty="0">
                <a:solidFill>
                  <a:srgbClr val="2A50A1"/>
                </a:solidFill>
              </a:rPr>
              <a:t>k</a:t>
            </a:r>
            <a:r>
              <a:rPr lang="zh-CN" altLang="en-US" dirty="0">
                <a:solidFill>
                  <a:srgbClr val="2A50A1"/>
                </a:solidFill>
              </a:rPr>
              <a:t>个</a:t>
            </a:r>
            <a:r>
              <a:rPr lang="en-US" altLang="zh-CN" dirty="0">
                <a:solidFill>
                  <a:srgbClr val="2A50A1"/>
                </a:solidFill>
              </a:rPr>
              <a:t>hash</a:t>
            </a:r>
            <a:r>
              <a:rPr lang="zh-CN" altLang="en-US" dirty="0">
                <a:solidFill>
                  <a:srgbClr val="2A50A1"/>
                </a:solidFill>
              </a:rPr>
              <a:t>函数共同计算</a:t>
            </a:r>
            <a:r>
              <a:rPr lang="en-US" altLang="zh-CN" dirty="0">
                <a:solidFill>
                  <a:srgbClr val="2A50A1"/>
                </a:solidFill>
              </a:rPr>
              <a:t>:</a:t>
            </a:r>
          </a:p>
          <a:p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5CE92C-BBB0-3C48-BAA6-97B23DFBD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5" y="3701326"/>
            <a:ext cx="5778500" cy="6604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F2CA1C7-69B1-FB43-9A6F-B2135FB0A600}"/>
              </a:ext>
            </a:extLst>
          </p:cNvPr>
          <p:cNvSpPr/>
          <p:nvPr/>
        </p:nvSpPr>
        <p:spPr>
          <a:xfrm>
            <a:off x="557225" y="4599790"/>
            <a:ext cx="6035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A50A1"/>
                </a:solidFill>
              </a:rPr>
              <a:t>可能采用</a:t>
            </a:r>
            <a:r>
              <a:rPr lang="en-US" altLang="zh-CN" dirty="0">
                <a:solidFill>
                  <a:srgbClr val="2A50A1"/>
                </a:solidFill>
              </a:rPr>
              <a:t>T</a:t>
            </a:r>
            <a:r>
              <a:rPr lang="zh-CN" altLang="en-US" dirty="0">
                <a:solidFill>
                  <a:srgbClr val="2A50A1"/>
                </a:solidFill>
              </a:rPr>
              <a:t>个以上的</a:t>
            </a:r>
            <a:r>
              <a:rPr lang="en-US" altLang="zh-CN" dirty="0">
                <a:solidFill>
                  <a:srgbClr val="2A50A1"/>
                </a:solidFill>
              </a:rPr>
              <a:t>g</a:t>
            </a:r>
            <a:r>
              <a:rPr lang="zh-CN" altLang="en-US" dirty="0">
                <a:solidFill>
                  <a:srgbClr val="2A50A1"/>
                </a:solidFill>
              </a:rPr>
              <a:t>函数进行</a:t>
            </a:r>
            <a:r>
              <a:rPr lang="en-US" altLang="zh-CN" dirty="0">
                <a:solidFill>
                  <a:srgbClr val="2A50A1"/>
                </a:solidFill>
              </a:rPr>
              <a:t>hash</a:t>
            </a:r>
            <a:r>
              <a:rPr lang="zh-CN" altLang="en-US" dirty="0">
                <a:solidFill>
                  <a:srgbClr val="2A50A1"/>
                </a:solidFill>
              </a:rPr>
              <a:t>，其中任意一个</a:t>
            </a:r>
            <a:r>
              <a:rPr lang="en-US" altLang="zh-CN" dirty="0">
                <a:solidFill>
                  <a:srgbClr val="2A50A1"/>
                </a:solidFill>
              </a:rPr>
              <a:t>g</a:t>
            </a:r>
            <a:r>
              <a:rPr lang="zh-CN" altLang="en-US" dirty="0">
                <a:solidFill>
                  <a:srgbClr val="2A50A1"/>
                </a:solidFill>
              </a:rPr>
              <a:t>发生</a:t>
            </a:r>
            <a:r>
              <a:rPr lang="en-US" altLang="zh-CN" dirty="0">
                <a:solidFill>
                  <a:srgbClr val="2A50A1"/>
                </a:solidFill>
              </a:rPr>
              <a:t>Collision</a:t>
            </a:r>
            <a:r>
              <a:rPr lang="zh-CN" altLang="en-US" dirty="0">
                <a:solidFill>
                  <a:srgbClr val="2A50A1"/>
                </a:solidFill>
              </a:rPr>
              <a:t>得概率为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0E8B74-94F7-9546-948F-8623A1D66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30" y="5361134"/>
            <a:ext cx="337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74086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背景：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SWE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1423115-B51C-094D-BACC-C5BBF6FE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9" y="2200887"/>
            <a:ext cx="8585200" cy="32258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A50A1"/>
                </a:solidFill>
              </a:rPr>
              <a:t>SWE: Sliced Wasserstein Embedding</a:t>
            </a:r>
          </a:p>
          <a:p>
            <a:endParaRPr lang="en-US" altLang="zh-CN" dirty="0">
              <a:solidFill>
                <a:srgbClr val="2A50A1"/>
              </a:solidFill>
            </a:endParaRPr>
          </a:p>
          <a:p>
            <a:r>
              <a:rPr lang="en-US" altLang="zh-CN" dirty="0">
                <a:solidFill>
                  <a:srgbClr val="2A50A1"/>
                </a:solidFill>
              </a:rPr>
              <a:t>Frame</a:t>
            </a:r>
            <a:r>
              <a:rPr lang="zh-CN" altLang="en-US" dirty="0">
                <a:solidFill>
                  <a:srgbClr val="2A50A1"/>
                </a:solidFill>
              </a:rPr>
              <a:t> </a:t>
            </a:r>
            <a:r>
              <a:rPr lang="en-US" altLang="zh-CN" dirty="0">
                <a:solidFill>
                  <a:srgbClr val="2A50A1"/>
                </a:solidFill>
              </a:rPr>
              <a:t>work:</a:t>
            </a:r>
          </a:p>
          <a:p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8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74086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背景：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SWE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529136D-85F0-AE46-B068-C22AB7948A6E}"/>
                  </a:ext>
                </a:extLst>
              </p:cNvPr>
              <p:cNvSpPr/>
              <p:nvPr/>
            </p:nvSpPr>
            <p:spPr>
              <a:xfrm>
                <a:off x="510669" y="1182260"/>
                <a:ext cx="6035604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2A50A1"/>
                    </a:solidFill>
                  </a:rPr>
                  <a:t>Monge</a:t>
                </a:r>
                <a:r>
                  <a:rPr lang="zh-CN" altLang="en-US" dirty="0">
                    <a:solidFill>
                      <a:srgbClr val="2A50A1"/>
                    </a:solidFill>
                  </a:rPr>
                  <a:t> </a:t>
                </a:r>
                <a:r>
                  <a:rPr lang="en-US" altLang="zh-CN" dirty="0">
                    <a:solidFill>
                      <a:srgbClr val="2A50A1"/>
                    </a:solidFill>
                  </a:rPr>
                  <a:t>Coupling </a:t>
                </a:r>
              </a:p>
              <a:p>
                <a:r>
                  <a:rPr lang="en-US" altLang="zh-CN" dirty="0">
                    <a:solidFill>
                      <a:srgbClr val="2A50A1"/>
                    </a:solidFill>
                  </a:rPr>
                  <a:t>F: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2A50A1"/>
                        </a:solidFill>
                        <a:latin typeface="Cambria Math" panose="02040503050406030204" pitchFamily="18" charset="0"/>
                      </a:rPr>
                      <m:t>累计分</m:t>
                    </m:r>
                    <m:r>
                      <a:rPr lang="zh-CN" altLang="en-US" i="1" dirty="0" smtClean="0">
                        <a:solidFill>
                          <a:srgbClr val="2A50A1"/>
                        </a:solidFill>
                        <a:latin typeface="Cambria Math" panose="02040503050406030204" pitchFamily="18" charset="0"/>
                      </a:rPr>
                      <m:t>布</m:t>
                    </m:r>
                    <m:r>
                      <a:rPr lang="zh-CN" altLang="en-US" i="1" dirty="0">
                        <a:solidFill>
                          <a:srgbClr val="2A50A1"/>
                        </a:solidFill>
                        <a:latin typeface="Cambria Math" panose="02040503050406030204" pitchFamily="18" charset="0"/>
                      </a:rPr>
                      <m:t>函数</m:t>
                    </m:r>
                    <m:r>
                      <a:rPr lang="en-US" altLang="zh-CN" b="0" i="1" dirty="0" smtClean="0">
                        <a:solidFill>
                          <a:srgbClr val="2A50A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2A50A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en-US" altLang="zh-CN" b="0" i="1" dirty="0" smtClean="0">
                        <a:solidFill>
                          <a:srgbClr val="2A50A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>
                  <a:solidFill>
                    <a:srgbClr val="2A50A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2A50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2A50A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2A50A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2A50A1"/>
                    </a:solidFill>
                  </a:rPr>
                  <a:t>: </a:t>
                </a:r>
                <a:r>
                  <a:rPr lang="zh-CN" altLang="en-US" dirty="0">
                    <a:solidFill>
                      <a:srgbClr val="2A50A1"/>
                    </a:solidFill>
                  </a:rPr>
                  <a:t>分位函数</a:t>
                </a:r>
                <a:endParaRPr lang="en-US" altLang="zh-CN" dirty="0">
                  <a:solidFill>
                    <a:srgbClr val="2A50A1"/>
                  </a:solidFill>
                </a:endParaRPr>
              </a:p>
              <a:p>
                <a:endParaRPr lang="en-US" altLang="zh-CN" dirty="0">
                  <a:solidFill>
                    <a:srgbClr val="2A50A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rgbClr val="2A50A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529136D-85F0-AE46-B068-C22AB7948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69" y="1182260"/>
                <a:ext cx="6035604" cy="1477328"/>
              </a:xfrm>
              <a:prstGeom prst="rect">
                <a:avLst/>
              </a:prstGeom>
              <a:blipFill>
                <a:blip r:embed="rId2"/>
                <a:stretch>
                  <a:fillRect l="-840" t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0F36A06-9782-5544-87C6-18A9BAF6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00" y="2155256"/>
            <a:ext cx="5156125" cy="1387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4D9181-5108-2A48-90BB-6B6DE374D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31" y="4093461"/>
            <a:ext cx="5105400" cy="10541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9519151-621E-4246-92A8-069CFA117B97}"/>
              </a:ext>
            </a:extLst>
          </p:cNvPr>
          <p:cNvSpPr/>
          <p:nvPr/>
        </p:nvSpPr>
        <p:spPr>
          <a:xfrm>
            <a:off x="476314" y="3641617"/>
            <a:ext cx="6035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A50A1"/>
                </a:solidFill>
              </a:rPr>
              <a:t>Reference set </a:t>
            </a:r>
            <a:r>
              <a:rPr lang="zh-CN" altLang="en-US" dirty="0">
                <a:solidFill>
                  <a:srgbClr val="2A50A1"/>
                </a:solidFill>
              </a:rPr>
              <a:t>的 </a:t>
            </a:r>
            <a:r>
              <a:rPr lang="en-US" altLang="zh-CN" dirty="0">
                <a:solidFill>
                  <a:srgbClr val="2A50A1"/>
                </a:solidFill>
              </a:rPr>
              <a:t>CDF</a:t>
            </a:r>
          </a:p>
          <a:p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68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8FD40-914B-4534-B960-6829F430308D}"/>
              </a:ext>
            </a:extLst>
          </p:cNvPr>
          <p:cNvSpPr txBox="1"/>
          <p:nvPr/>
        </p:nvSpPr>
        <p:spPr>
          <a:xfrm>
            <a:off x="510669" y="443499"/>
            <a:ext cx="174086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背景：</a:t>
            </a:r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SWE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63C3B-C5D2-4767-9F94-17AA60E87FD3}"/>
              </a:ext>
            </a:extLst>
          </p:cNvPr>
          <p:cNvGrpSpPr>
            <a:grpSpLocks noChangeAspect="1"/>
          </p:cNvGrpSpPr>
          <p:nvPr/>
        </p:nvGrpSpPr>
        <p:grpSpPr bwMode="auto">
          <a:xfrm rot="8100000">
            <a:off x="-851763" y="6007868"/>
            <a:ext cx="2123343" cy="2124038"/>
            <a:chOff x="14101" y="4437"/>
            <a:chExt cx="3056" cy="3057"/>
          </a:xfrm>
        </p:grpSpPr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F9CB4259-7580-40DE-8848-9C3CF0F6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300682EB-AA59-411F-B26C-619FF239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AA2E4A-FA11-4014-B207-60C2845236D6}"/>
              </a:ext>
            </a:extLst>
          </p:cNvPr>
          <p:cNvGrpSpPr/>
          <p:nvPr/>
        </p:nvGrpSpPr>
        <p:grpSpPr>
          <a:xfrm rot="19124870">
            <a:off x="7413758" y="-6416197"/>
            <a:ext cx="8786687" cy="8788722"/>
            <a:chOff x="18351500" y="3723568"/>
            <a:chExt cx="4878842" cy="4879972"/>
          </a:xfrm>
        </p:grpSpPr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3C6CFD63-5B57-41A7-B662-313039308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任意多边形 45">
              <a:extLst>
                <a:ext uri="{FF2B5EF4-FFF2-40B4-BE49-F238E27FC236}">
                  <a16:creationId xmlns:a16="http://schemas.microsoft.com/office/drawing/2014/main" id="{1B6F08D9-7F96-4802-B7C9-CB4EEC208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863D10-AD19-47A2-9D65-E5C43FAD8DA4}"/>
              </a:ext>
            </a:extLst>
          </p:cNvPr>
          <p:cNvGrpSpPr/>
          <p:nvPr/>
        </p:nvGrpSpPr>
        <p:grpSpPr>
          <a:xfrm rot="18900000">
            <a:off x="7111397" y="4447731"/>
            <a:ext cx="6098786" cy="6100199"/>
            <a:chOff x="18351500" y="3723568"/>
            <a:chExt cx="4878842" cy="4879972"/>
          </a:xfrm>
        </p:grpSpPr>
        <p:sp>
          <p:nvSpPr>
            <p:cNvPr id="50" name="任意多边形 49">
              <a:extLst>
                <a:ext uri="{FF2B5EF4-FFF2-40B4-BE49-F238E27FC236}">
                  <a16:creationId xmlns:a16="http://schemas.microsoft.com/office/drawing/2014/main" id="{6CE927FF-6B05-465E-A5E1-FAF29EA4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BC8E0D64-7BCE-4536-94C7-C24DCF07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14325" y="1000125"/>
            <a:ext cx="429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529136D-85F0-AE46-B068-C22AB7948A6E}"/>
              </a:ext>
            </a:extLst>
          </p:cNvPr>
          <p:cNvSpPr/>
          <p:nvPr/>
        </p:nvSpPr>
        <p:spPr>
          <a:xfrm>
            <a:off x="510669" y="1182260"/>
            <a:ext cx="6035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A50A1"/>
                </a:solidFill>
              </a:rPr>
              <a:t>计算距离并迭代</a:t>
            </a:r>
            <a:endParaRPr lang="en-US" altLang="zh-CN" dirty="0">
              <a:solidFill>
                <a:srgbClr val="2A50A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A50A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76E0C9-CEF4-8944-AD22-2B5C04CA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70" y="1851113"/>
            <a:ext cx="5900522" cy="9047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B13827-9EF7-5947-ADBF-4DE316E8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9" y="3066331"/>
            <a:ext cx="7620000" cy="13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42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</p:tagLst>
</file>

<file path=ppt/theme/theme1.xml><?xml version="1.0" encoding="utf-8"?>
<a:theme xmlns:a="http://schemas.openxmlformats.org/drawingml/2006/main" name="主题1">
  <a:themeElements>
    <a:clrScheme name="蓝紫渐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50A1"/>
      </a:accent1>
      <a:accent2>
        <a:srgbClr val="8891C8"/>
      </a:accent2>
      <a:accent3>
        <a:srgbClr val="B8D6E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1" id="{2B54C7FC-80FA-4268-B1AB-7A4718C2F40B}" vid="{49D17BBD-BC41-4722-83BC-2CAB04E0C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6221</TotalTime>
  <Words>649</Words>
  <Application>Microsoft Macintosh PowerPoint</Application>
  <PresentationFormat>宽屏</PresentationFormat>
  <Paragraphs>132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黑体</vt:lpstr>
      <vt:lpstr>Microsoft YaHei</vt:lpstr>
      <vt:lpstr>Microsoft YaHei Light</vt:lpstr>
      <vt:lpstr>Arial</vt:lpstr>
      <vt:lpstr>Arial Black</vt:lpstr>
      <vt:lpstr>Cambria Math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Chtholly Nota</cp:lastModifiedBy>
  <cp:revision>235</cp:revision>
  <dcterms:created xsi:type="dcterms:W3CDTF">2022-03-15T01:56:04Z</dcterms:created>
  <dcterms:modified xsi:type="dcterms:W3CDTF">2022-12-02T08:15:55Z</dcterms:modified>
</cp:coreProperties>
</file>